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73" r:id="rId4"/>
    <p:sldId id="274" r:id="rId5"/>
    <p:sldId id="275" r:id="rId6"/>
    <p:sldId id="276" r:id="rId7"/>
    <p:sldId id="277" r:id="rId8"/>
    <p:sldId id="279" r:id="rId9"/>
    <p:sldId id="278" r:id="rId10"/>
    <p:sldId id="280" r:id="rId11"/>
    <p:sldId id="281" r:id="rId12"/>
    <p:sldId id="283" r:id="rId13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B40A"/>
    <a:srgbClr val="002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howGuides="1">
      <p:cViewPr varScale="1">
        <p:scale>
          <a:sx n="121" d="100"/>
          <a:sy n="121" d="100"/>
        </p:scale>
        <p:origin x="149" y="8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322CA-1BAC-493F-8292-B782DB610D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A405A7-9E7A-425D-BE26-7AED2337A2DC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CARICAMENTO</a:t>
          </a:r>
        </a:p>
      </dgm:t>
    </dgm:pt>
    <dgm:pt modelId="{E658DFCF-DCB8-4D1B-B268-4E7F29EE82E0}" type="parTrans" cxnId="{173219D7-7245-4409-87AA-366E3D5190D7}">
      <dgm:prSet/>
      <dgm:spPr/>
      <dgm:t>
        <a:bodyPr/>
        <a:lstStyle/>
        <a:p>
          <a:endParaRPr lang="it-IT"/>
        </a:p>
      </dgm:t>
    </dgm:pt>
    <dgm:pt modelId="{A609C79B-1EA3-4569-8F7E-8BD0C523A02E}" type="sibTrans" cxnId="{173219D7-7245-4409-87AA-366E3D5190D7}">
      <dgm:prSet/>
      <dgm:spPr/>
      <dgm:t>
        <a:bodyPr/>
        <a:lstStyle/>
        <a:p>
          <a:endParaRPr lang="it-IT"/>
        </a:p>
      </dgm:t>
    </dgm:pt>
    <dgm:pt modelId="{CCC8B00E-E3D2-4A5B-9B02-CA6493DC54E0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RESIZING</a:t>
          </a:r>
        </a:p>
      </dgm:t>
    </dgm:pt>
    <dgm:pt modelId="{CA6A7FA8-1714-4750-B75D-A3E68935B484}" type="parTrans" cxnId="{AF527956-CB1D-48BA-869D-0DF108970D6E}">
      <dgm:prSet/>
      <dgm:spPr/>
      <dgm:t>
        <a:bodyPr/>
        <a:lstStyle/>
        <a:p>
          <a:endParaRPr lang="it-IT"/>
        </a:p>
      </dgm:t>
    </dgm:pt>
    <dgm:pt modelId="{11E2432E-F581-4BE8-9A83-079685A62464}" type="sibTrans" cxnId="{AF527956-CB1D-48BA-869D-0DF108970D6E}">
      <dgm:prSet/>
      <dgm:spPr/>
      <dgm:t>
        <a:bodyPr/>
        <a:lstStyle/>
        <a:p>
          <a:endParaRPr lang="it-IT"/>
        </a:p>
      </dgm:t>
    </dgm:pt>
    <dgm:pt modelId="{612CFF49-1587-4F06-8344-E5A21CEBE64D}">
      <dgm:prSet phldrT="[Testo]"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NORMALIZZAZIONE</a:t>
          </a:r>
        </a:p>
      </dgm:t>
    </dgm:pt>
    <dgm:pt modelId="{EFCF7C06-9969-499E-8EBA-AFB72A8F7DBA}" type="parTrans" cxnId="{923FF355-8756-47DE-8E5F-BBC2AAFEB510}">
      <dgm:prSet/>
      <dgm:spPr/>
      <dgm:t>
        <a:bodyPr/>
        <a:lstStyle/>
        <a:p>
          <a:endParaRPr lang="it-IT"/>
        </a:p>
      </dgm:t>
    </dgm:pt>
    <dgm:pt modelId="{773A4559-DDC5-46D2-BD05-B904C9C92A56}" type="sibTrans" cxnId="{923FF355-8756-47DE-8E5F-BBC2AAFEB510}">
      <dgm:prSet/>
      <dgm:spPr/>
      <dgm:t>
        <a:bodyPr/>
        <a:lstStyle/>
        <a:p>
          <a:endParaRPr lang="it-IT"/>
        </a:p>
      </dgm:t>
    </dgm:pt>
    <dgm:pt modelId="{DA51608A-E6E3-4AA5-B1E1-C08FF1DB4496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500" b="1" dirty="0"/>
            <a:t>AUGMENTATION</a:t>
          </a:r>
          <a:endParaRPr lang="it-IT" sz="1000" b="0" dirty="0"/>
        </a:p>
      </dgm:t>
    </dgm:pt>
    <dgm:pt modelId="{E8EF9A01-BE17-4D35-9FB4-FFF0898ED640}" type="parTrans" cxnId="{3679073B-CE9E-48D8-AB91-C1416C1A1EB5}">
      <dgm:prSet/>
      <dgm:spPr/>
      <dgm:t>
        <a:bodyPr/>
        <a:lstStyle/>
        <a:p>
          <a:endParaRPr lang="it-IT"/>
        </a:p>
      </dgm:t>
    </dgm:pt>
    <dgm:pt modelId="{D24B709E-D22C-42D5-8E7D-FE8BCC3C14EC}" type="sibTrans" cxnId="{3679073B-CE9E-48D8-AB91-C1416C1A1EB5}">
      <dgm:prSet/>
      <dgm:spPr/>
      <dgm:t>
        <a:bodyPr/>
        <a:lstStyle/>
        <a:p>
          <a:endParaRPr lang="it-IT"/>
        </a:p>
      </dgm:t>
    </dgm:pt>
    <dgm:pt modelId="{7A7077C7-E408-4110-8850-C725D8DD62A1}" type="pres">
      <dgm:prSet presAssocID="{43F322CA-1BAC-493F-8292-B782DB610D42}" presName="Name0" presStyleCnt="0">
        <dgm:presLayoutVars>
          <dgm:dir/>
          <dgm:resizeHandles val="exact"/>
        </dgm:presLayoutVars>
      </dgm:prSet>
      <dgm:spPr/>
    </dgm:pt>
    <dgm:pt modelId="{6013475B-2B65-464D-AD74-97DADFE35C42}" type="pres">
      <dgm:prSet presAssocID="{B7A405A7-9E7A-425D-BE26-7AED2337A2DC}" presName="node" presStyleLbl="node1" presStyleIdx="0" presStyleCnt="4">
        <dgm:presLayoutVars>
          <dgm:bulletEnabled val="1"/>
        </dgm:presLayoutVars>
      </dgm:prSet>
      <dgm:spPr/>
    </dgm:pt>
    <dgm:pt modelId="{1CAFEDA0-B970-4DA0-9FB8-1EDDD52A9AA6}" type="pres">
      <dgm:prSet presAssocID="{A609C79B-1EA3-4569-8F7E-8BD0C523A02E}" presName="sibTrans" presStyleLbl="sibTrans2D1" presStyleIdx="0" presStyleCnt="3"/>
      <dgm:spPr/>
    </dgm:pt>
    <dgm:pt modelId="{9FC11203-847F-4D5D-A7C2-F68FEC18FB6F}" type="pres">
      <dgm:prSet presAssocID="{A609C79B-1EA3-4569-8F7E-8BD0C523A02E}" presName="connectorText" presStyleLbl="sibTrans2D1" presStyleIdx="0" presStyleCnt="3"/>
      <dgm:spPr/>
    </dgm:pt>
    <dgm:pt modelId="{4FC5DF91-62EF-4A85-8834-82A7DDAEF540}" type="pres">
      <dgm:prSet presAssocID="{CCC8B00E-E3D2-4A5B-9B02-CA6493DC54E0}" presName="node" presStyleLbl="node1" presStyleIdx="1" presStyleCnt="4">
        <dgm:presLayoutVars>
          <dgm:bulletEnabled val="1"/>
        </dgm:presLayoutVars>
      </dgm:prSet>
      <dgm:spPr/>
    </dgm:pt>
    <dgm:pt modelId="{796D559E-926C-4EDF-B731-8B0DA38CD133}" type="pres">
      <dgm:prSet presAssocID="{11E2432E-F581-4BE8-9A83-079685A62464}" presName="sibTrans" presStyleLbl="sibTrans2D1" presStyleIdx="1" presStyleCnt="3"/>
      <dgm:spPr/>
    </dgm:pt>
    <dgm:pt modelId="{3C4193D0-F026-40F8-ABDC-D1036532345C}" type="pres">
      <dgm:prSet presAssocID="{11E2432E-F581-4BE8-9A83-079685A62464}" presName="connectorText" presStyleLbl="sibTrans2D1" presStyleIdx="1" presStyleCnt="3"/>
      <dgm:spPr/>
    </dgm:pt>
    <dgm:pt modelId="{63265A56-A20D-4F52-A973-37E3BD800369}" type="pres">
      <dgm:prSet presAssocID="{612CFF49-1587-4F06-8344-E5A21CEBE64D}" presName="node" presStyleLbl="node1" presStyleIdx="2" presStyleCnt="4">
        <dgm:presLayoutVars>
          <dgm:bulletEnabled val="1"/>
        </dgm:presLayoutVars>
      </dgm:prSet>
      <dgm:spPr/>
    </dgm:pt>
    <dgm:pt modelId="{993F53FE-32FC-4AF0-A1D2-CFEB207F798E}" type="pres">
      <dgm:prSet presAssocID="{773A4559-DDC5-46D2-BD05-B904C9C92A56}" presName="sibTrans" presStyleLbl="sibTrans2D1" presStyleIdx="2" presStyleCnt="3"/>
      <dgm:spPr/>
    </dgm:pt>
    <dgm:pt modelId="{9F6DCCFB-4435-4554-9C00-02415E66634B}" type="pres">
      <dgm:prSet presAssocID="{773A4559-DDC5-46D2-BD05-B904C9C92A56}" presName="connectorText" presStyleLbl="sibTrans2D1" presStyleIdx="2" presStyleCnt="3"/>
      <dgm:spPr/>
    </dgm:pt>
    <dgm:pt modelId="{64ED8ECB-3793-4D4C-BE68-5029E501E41B}" type="pres">
      <dgm:prSet presAssocID="{DA51608A-E6E3-4AA5-B1E1-C08FF1DB4496}" presName="node" presStyleLbl="node1" presStyleIdx="3" presStyleCnt="4">
        <dgm:presLayoutVars>
          <dgm:bulletEnabled val="1"/>
        </dgm:presLayoutVars>
      </dgm:prSet>
      <dgm:spPr/>
    </dgm:pt>
  </dgm:ptLst>
  <dgm:cxnLst>
    <dgm:cxn modelId="{C6457815-E539-4214-961D-268ED69C9A7A}" type="presOf" srcId="{A609C79B-1EA3-4569-8F7E-8BD0C523A02E}" destId="{9FC11203-847F-4D5D-A7C2-F68FEC18FB6F}" srcOrd="1" destOrd="0" presId="urn:microsoft.com/office/officeart/2005/8/layout/process1"/>
    <dgm:cxn modelId="{C13CDC1F-8337-457F-85A1-2C588AF4FABF}" type="presOf" srcId="{773A4559-DDC5-46D2-BD05-B904C9C92A56}" destId="{993F53FE-32FC-4AF0-A1D2-CFEB207F798E}" srcOrd="0" destOrd="0" presId="urn:microsoft.com/office/officeart/2005/8/layout/process1"/>
    <dgm:cxn modelId="{567EA726-F421-417D-9357-0166B30E1F2E}" type="presOf" srcId="{DA51608A-E6E3-4AA5-B1E1-C08FF1DB4496}" destId="{64ED8ECB-3793-4D4C-BE68-5029E501E41B}" srcOrd="0" destOrd="0" presId="urn:microsoft.com/office/officeart/2005/8/layout/process1"/>
    <dgm:cxn modelId="{C368CA26-865D-4B0F-AFD4-E28B62240C5B}" type="presOf" srcId="{B7A405A7-9E7A-425D-BE26-7AED2337A2DC}" destId="{6013475B-2B65-464D-AD74-97DADFE35C42}" srcOrd="0" destOrd="0" presId="urn:microsoft.com/office/officeart/2005/8/layout/process1"/>
    <dgm:cxn modelId="{92505432-AC11-41FB-8FA1-580340D4CDD7}" type="presOf" srcId="{11E2432E-F581-4BE8-9A83-079685A62464}" destId="{3C4193D0-F026-40F8-ABDC-D1036532345C}" srcOrd="1" destOrd="0" presId="urn:microsoft.com/office/officeart/2005/8/layout/process1"/>
    <dgm:cxn modelId="{3679073B-CE9E-48D8-AB91-C1416C1A1EB5}" srcId="{43F322CA-1BAC-493F-8292-B782DB610D42}" destId="{DA51608A-E6E3-4AA5-B1E1-C08FF1DB4496}" srcOrd="3" destOrd="0" parTransId="{E8EF9A01-BE17-4D35-9FB4-FFF0898ED640}" sibTransId="{D24B709E-D22C-42D5-8E7D-FE8BCC3C14EC}"/>
    <dgm:cxn modelId="{6908BE4C-8045-418A-99AB-6E68CA65C1DA}" type="presOf" srcId="{CCC8B00E-E3D2-4A5B-9B02-CA6493DC54E0}" destId="{4FC5DF91-62EF-4A85-8834-82A7DDAEF540}" srcOrd="0" destOrd="0" presId="urn:microsoft.com/office/officeart/2005/8/layout/process1"/>
    <dgm:cxn modelId="{2C5E434D-5DDF-4AC3-B267-4A52AE377E2F}" type="presOf" srcId="{612CFF49-1587-4F06-8344-E5A21CEBE64D}" destId="{63265A56-A20D-4F52-A973-37E3BD800369}" srcOrd="0" destOrd="0" presId="urn:microsoft.com/office/officeart/2005/8/layout/process1"/>
    <dgm:cxn modelId="{923FF355-8756-47DE-8E5F-BBC2AAFEB510}" srcId="{43F322CA-1BAC-493F-8292-B782DB610D42}" destId="{612CFF49-1587-4F06-8344-E5A21CEBE64D}" srcOrd="2" destOrd="0" parTransId="{EFCF7C06-9969-499E-8EBA-AFB72A8F7DBA}" sibTransId="{773A4559-DDC5-46D2-BD05-B904C9C92A56}"/>
    <dgm:cxn modelId="{AF527956-CB1D-48BA-869D-0DF108970D6E}" srcId="{43F322CA-1BAC-493F-8292-B782DB610D42}" destId="{CCC8B00E-E3D2-4A5B-9B02-CA6493DC54E0}" srcOrd="1" destOrd="0" parTransId="{CA6A7FA8-1714-4750-B75D-A3E68935B484}" sibTransId="{11E2432E-F581-4BE8-9A83-079685A62464}"/>
    <dgm:cxn modelId="{01351B97-F2D9-4003-83F7-818DAA26EA33}" type="presOf" srcId="{A609C79B-1EA3-4569-8F7E-8BD0C523A02E}" destId="{1CAFEDA0-B970-4DA0-9FB8-1EDDD52A9AA6}" srcOrd="0" destOrd="0" presId="urn:microsoft.com/office/officeart/2005/8/layout/process1"/>
    <dgm:cxn modelId="{FA35C9A8-BB2E-4A21-82D1-ECD90E5485F3}" type="presOf" srcId="{773A4559-DDC5-46D2-BD05-B904C9C92A56}" destId="{9F6DCCFB-4435-4554-9C00-02415E66634B}" srcOrd="1" destOrd="0" presId="urn:microsoft.com/office/officeart/2005/8/layout/process1"/>
    <dgm:cxn modelId="{65EEE5BB-0C80-4725-A5A5-13BF5FF60991}" type="presOf" srcId="{11E2432E-F581-4BE8-9A83-079685A62464}" destId="{796D559E-926C-4EDF-B731-8B0DA38CD133}" srcOrd="0" destOrd="0" presId="urn:microsoft.com/office/officeart/2005/8/layout/process1"/>
    <dgm:cxn modelId="{ACE946BE-9CE5-4791-ADD1-ADC66243C127}" type="presOf" srcId="{43F322CA-1BAC-493F-8292-B782DB610D42}" destId="{7A7077C7-E408-4110-8850-C725D8DD62A1}" srcOrd="0" destOrd="0" presId="urn:microsoft.com/office/officeart/2005/8/layout/process1"/>
    <dgm:cxn modelId="{173219D7-7245-4409-87AA-366E3D5190D7}" srcId="{43F322CA-1BAC-493F-8292-B782DB610D42}" destId="{B7A405A7-9E7A-425D-BE26-7AED2337A2DC}" srcOrd="0" destOrd="0" parTransId="{E658DFCF-DCB8-4D1B-B268-4E7F29EE82E0}" sibTransId="{A609C79B-1EA3-4569-8F7E-8BD0C523A02E}"/>
    <dgm:cxn modelId="{9E3EADE5-23DC-4085-9994-8754661AE50E}" type="presParOf" srcId="{7A7077C7-E408-4110-8850-C725D8DD62A1}" destId="{6013475B-2B65-464D-AD74-97DADFE35C42}" srcOrd="0" destOrd="0" presId="urn:microsoft.com/office/officeart/2005/8/layout/process1"/>
    <dgm:cxn modelId="{968BF7AE-7FF6-4CD5-BD01-2777786E6EA9}" type="presParOf" srcId="{7A7077C7-E408-4110-8850-C725D8DD62A1}" destId="{1CAFEDA0-B970-4DA0-9FB8-1EDDD52A9AA6}" srcOrd="1" destOrd="0" presId="urn:microsoft.com/office/officeart/2005/8/layout/process1"/>
    <dgm:cxn modelId="{9F9D37D2-C1E9-4D04-BF3D-FC535C6E5406}" type="presParOf" srcId="{1CAFEDA0-B970-4DA0-9FB8-1EDDD52A9AA6}" destId="{9FC11203-847F-4D5D-A7C2-F68FEC18FB6F}" srcOrd="0" destOrd="0" presId="urn:microsoft.com/office/officeart/2005/8/layout/process1"/>
    <dgm:cxn modelId="{57496B3D-B606-4E61-945F-FF2522CA836B}" type="presParOf" srcId="{7A7077C7-E408-4110-8850-C725D8DD62A1}" destId="{4FC5DF91-62EF-4A85-8834-82A7DDAEF540}" srcOrd="2" destOrd="0" presId="urn:microsoft.com/office/officeart/2005/8/layout/process1"/>
    <dgm:cxn modelId="{C26D4B56-0B5B-4199-89F6-178D3B43F391}" type="presParOf" srcId="{7A7077C7-E408-4110-8850-C725D8DD62A1}" destId="{796D559E-926C-4EDF-B731-8B0DA38CD133}" srcOrd="3" destOrd="0" presId="urn:microsoft.com/office/officeart/2005/8/layout/process1"/>
    <dgm:cxn modelId="{B493069F-E72F-4C02-BE36-13D69A6963E2}" type="presParOf" srcId="{796D559E-926C-4EDF-B731-8B0DA38CD133}" destId="{3C4193D0-F026-40F8-ABDC-D1036532345C}" srcOrd="0" destOrd="0" presId="urn:microsoft.com/office/officeart/2005/8/layout/process1"/>
    <dgm:cxn modelId="{924781DF-2CCA-4CF1-A308-6B0619728135}" type="presParOf" srcId="{7A7077C7-E408-4110-8850-C725D8DD62A1}" destId="{63265A56-A20D-4F52-A973-37E3BD800369}" srcOrd="4" destOrd="0" presId="urn:microsoft.com/office/officeart/2005/8/layout/process1"/>
    <dgm:cxn modelId="{2AB00706-E173-4876-8B51-633E012CDFC8}" type="presParOf" srcId="{7A7077C7-E408-4110-8850-C725D8DD62A1}" destId="{993F53FE-32FC-4AF0-A1D2-CFEB207F798E}" srcOrd="5" destOrd="0" presId="urn:microsoft.com/office/officeart/2005/8/layout/process1"/>
    <dgm:cxn modelId="{8A111C62-1846-4AEA-A35E-AD0936EC3AA6}" type="presParOf" srcId="{993F53FE-32FC-4AF0-A1D2-CFEB207F798E}" destId="{9F6DCCFB-4435-4554-9C00-02415E66634B}" srcOrd="0" destOrd="0" presId="urn:microsoft.com/office/officeart/2005/8/layout/process1"/>
    <dgm:cxn modelId="{33D58F34-6539-49A3-BD4F-B8895E3936A7}" type="presParOf" srcId="{7A7077C7-E408-4110-8850-C725D8DD62A1}" destId="{64ED8ECB-3793-4D4C-BE68-5029E501E4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3475B-2B65-464D-AD74-97DADFE35C42}">
      <dsp:nvSpPr>
        <dsp:cNvPr id="0" name=""/>
        <dsp:cNvSpPr/>
      </dsp:nvSpPr>
      <dsp:spPr>
        <a:xfrm>
          <a:off x="4240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CARICAMENTO</a:t>
          </a:r>
        </a:p>
      </dsp:txBody>
      <dsp:txXfrm>
        <a:off x="36820" y="664524"/>
        <a:ext cx="1788799" cy="1047215"/>
      </dsp:txXfrm>
    </dsp:sp>
    <dsp:sp modelId="{1CAFEDA0-B970-4DA0-9FB8-1EDDD52A9AA6}">
      <dsp:nvSpPr>
        <dsp:cNvPr id="0" name=""/>
        <dsp:cNvSpPr/>
      </dsp:nvSpPr>
      <dsp:spPr>
        <a:xfrm>
          <a:off x="2043596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2043596" y="1050196"/>
        <a:ext cx="275127" cy="275870"/>
      </dsp:txXfrm>
    </dsp:sp>
    <dsp:sp modelId="{4FC5DF91-62EF-4A85-8834-82A7DDAEF540}">
      <dsp:nvSpPr>
        <dsp:cNvPr id="0" name=""/>
        <dsp:cNvSpPr/>
      </dsp:nvSpPr>
      <dsp:spPr>
        <a:xfrm>
          <a:off x="2599784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RESIZING</a:t>
          </a:r>
        </a:p>
      </dsp:txBody>
      <dsp:txXfrm>
        <a:off x="2632364" y="664524"/>
        <a:ext cx="1788799" cy="1047215"/>
      </dsp:txXfrm>
    </dsp:sp>
    <dsp:sp modelId="{796D559E-926C-4EDF-B731-8B0DA38CD133}">
      <dsp:nvSpPr>
        <dsp:cNvPr id="0" name=""/>
        <dsp:cNvSpPr/>
      </dsp:nvSpPr>
      <dsp:spPr>
        <a:xfrm>
          <a:off x="4639140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4639140" y="1050196"/>
        <a:ext cx="275127" cy="275870"/>
      </dsp:txXfrm>
    </dsp:sp>
    <dsp:sp modelId="{63265A56-A20D-4F52-A973-37E3BD800369}">
      <dsp:nvSpPr>
        <dsp:cNvPr id="0" name=""/>
        <dsp:cNvSpPr/>
      </dsp:nvSpPr>
      <dsp:spPr>
        <a:xfrm>
          <a:off x="5195327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NORMALIZZAZIONE</a:t>
          </a:r>
        </a:p>
      </dsp:txBody>
      <dsp:txXfrm>
        <a:off x="5227907" y="664524"/>
        <a:ext cx="1788799" cy="1047215"/>
      </dsp:txXfrm>
    </dsp:sp>
    <dsp:sp modelId="{993F53FE-32FC-4AF0-A1D2-CFEB207F798E}">
      <dsp:nvSpPr>
        <dsp:cNvPr id="0" name=""/>
        <dsp:cNvSpPr/>
      </dsp:nvSpPr>
      <dsp:spPr>
        <a:xfrm>
          <a:off x="7234683" y="958240"/>
          <a:ext cx="393039" cy="459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7234683" y="1050196"/>
        <a:ext cx="275127" cy="275870"/>
      </dsp:txXfrm>
    </dsp:sp>
    <dsp:sp modelId="{64ED8ECB-3793-4D4C-BE68-5029E501E41B}">
      <dsp:nvSpPr>
        <dsp:cNvPr id="0" name=""/>
        <dsp:cNvSpPr/>
      </dsp:nvSpPr>
      <dsp:spPr>
        <a:xfrm>
          <a:off x="7790871" y="631944"/>
          <a:ext cx="1853959" cy="111237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/>
            <a:t>AUGMENTATION</a:t>
          </a:r>
          <a:endParaRPr lang="it-IT" sz="1000" b="0" kern="1200" dirty="0"/>
        </a:p>
      </dsp:txBody>
      <dsp:txXfrm>
        <a:off x="7823451" y="664524"/>
        <a:ext cx="1788799" cy="1047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09/02/2026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582E-C2EF-D0AE-DF09-CF48B2C60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E885B6-176C-B56D-55C8-AEB45AD6D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6B143C-7E38-F02C-C417-98F01B6A3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EA7F0E-E2D8-7DF8-0683-677F10304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0338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A132-7E43-4A2C-F8B6-CD7B42A5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6C7EDD-EA27-8999-8AE8-58788B162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C6A552-82A5-6667-51FE-BF5025A30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DECBA3-1563-06CD-DF0A-F684FF9F1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686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ED508-0211-35AC-9368-BDCACFD7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5C1CE34-78C4-1968-FFE8-B450E17E6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3187F4F-9418-C562-D3E4-917601C23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51E29C-A4C1-5BD3-A184-0B7E5A18E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93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7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145E-7871-2BB5-CFAD-2D542D39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57A561D-5954-421B-6A01-A121AFA26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B900B4-8C94-E157-96B3-3A4FE226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0199B8-3EAA-6189-596C-E473D0E9B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41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630C-66D3-75C9-F63F-5F03CA3E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E7E279-7537-AB33-497A-E507ED858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17AC8F-6415-7711-9126-5A91964FD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3188A9-4058-DFF8-F0E1-1AF88162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069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6B2-D2B3-4DD0-BFE3-5110EB0E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2B2C14-B4CC-67AC-EE35-48A5E12CD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60AF60-EB3A-FCCA-94C2-712FB7EF9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AC1523-5A83-18FB-CCBC-4B02D2AA6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2351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85D-3D39-B4C7-7939-FD3C6997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CD5B31-9993-BCA2-FA0E-98931A7E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E7C544-7FF4-A8D5-E4FB-6D21FF887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04E068-301E-36F5-A274-2E722BB13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118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CDD41-238E-F17A-AE04-DFC570D4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4F15F4-5395-8E71-2E98-998FDAF48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E10EC0D-9616-10AF-1492-8E9F3FC6D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547E13-4EC1-3468-060C-D3E5E5A1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774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6AB1-F2F7-48ED-482C-ACFFA21A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85C1F9-FD33-CBBC-7D6F-E5D8CB6D2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42271A-E94E-E5AE-658D-FFC19C151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BF7458-4206-D989-E0B5-9F529A760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754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D1EEC-79F4-1613-5565-A06E528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C2E314-0E78-39EA-9235-DC6E19952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35EC3DF-9A31-1BFF-F6CE-3B16501C2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FB4323-82AE-40A4-5CE4-9C918EDA4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77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09/02/2026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460" y="826588"/>
            <a:ext cx="9282367" cy="2680127"/>
          </a:xfrm>
        </p:spPr>
        <p:txBody>
          <a:bodyPr rtlCol="0"/>
          <a:lstStyle/>
          <a:p>
            <a:pPr algn="ctr" rtl="0"/>
            <a:r>
              <a:rPr lang="it-IT" dirty="0"/>
              <a:t>Garbage Classification Using Machine Learning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311422" y="3789041"/>
            <a:ext cx="7516442" cy="639688"/>
          </a:xfrm>
        </p:spPr>
        <p:txBody>
          <a:bodyPr rtlCol="0"/>
          <a:lstStyle/>
          <a:p>
            <a:pPr algn="ctr" rtl="0"/>
            <a:r>
              <a:rPr lang="it-IT" dirty="0"/>
              <a:t>Data Science and Management Project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652C106-5169-9A99-6B95-B71FC64A806A}"/>
              </a:ext>
            </a:extLst>
          </p:cNvPr>
          <p:cNvCxnSpPr/>
          <p:nvPr/>
        </p:nvCxnSpPr>
        <p:spPr>
          <a:xfrm>
            <a:off x="2998068" y="4437112"/>
            <a:ext cx="83529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ottotitolo 2">
            <a:extLst>
              <a:ext uri="{FF2B5EF4-FFF2-40B4-BE49-F238E27FC236}">
                <a16:creationId xmlns:a16="http://schemas.microsoft.com/office/drawing/2014/main" id="{9BB1DB73-856A-C3A8-C73C-6E2AEE6AB6BB}"/>
              </a:ext>
            </a:extLst>
          </p:cNvPr>
          <p:cNvSpPr txBox="1">
            <a:spLocks/>
          </p:cNvSpPr>
          <p:nvPr/>
        </p:nvSpPr>
        <p:spPr>
          <a:xfrm>
            <a:off x="3311422" y="4585280"/>
            <a:ext cx="7516442" cy="63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dirty="0"/>
              <a:t>Benassati Andrea &amp; Lodesani Simone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2201-6FEB-57D1-A37C-B5FF9370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B437E-4316-DDE7-B5FC-FFC15D90209D}"/>
              </a:ext>
            </a:extLst>
          </p:cNvPr>
          <p:cNvSpPr txBox="1">
            <a:spLocks/>
          </p:cNvSpPr>
          <p:nvPr/>
        </p:nvSpPr>
        <p:spPr>
          <a:xfrm>
            <a:off x="3142084" y="332656"/>
            <a:ext cx="539545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pic>
        <p:nvPicPr>
          <p:cNvPr id="4" name="Immagine 3" descr="Immagine che contiene testo, catalogo&#10;&#10;Il contenuto generato dall'IA potrebbe non essere corretto.">
            <a:extLst>
              <a:ext uri="{FF2B5EF4-FFF2-40B4-BE49-F238E27FC236}">
                <a16:creationId xmlns:a16="http://schemas.microsoft.com/office/drawing/2014/main" id="{CCF61C44-4B54-28A3-F57D-C4974E7C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350153"/>
            <a:ext cx="4474793" cy="494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testo, bibita analcolica&#10;&#10;Il contenuto generato dall'IA potrebbe non essere corretto.">
            <a:extLst>
              <a:ext uri="{FF2B5EF4-FFF2-40B4-BE49-F238E27FC236}">
                <a16:creationId xmlns:a16="http://schemas.microsoft.com/office/drawing/2014/main" id="{051F2D63-BB1E-9954-9269-CEF1158F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1350153"/>
            <a:ext cx="4519018" cy="494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7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22C9B-8108-9D25-9F5F-41F3A24D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57646-F6CE-B17B-DD3F-76B91881FCD4}"/>
              </a:ext>
            </a:extLst>
          </p:cNvPr>
          <p:cNvSpPr txBox="1">
            <a:spLocks/>
          </p:cNvSpPr>
          <p:nvPr/>
        </p:nvSpPr>
        <p:spPr>
          <a:xfrm>
            <a:off x="2998068" y="341500"/>
            <a:ext cx="539545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87649-D64A-9A0B-409A-860FBF138B25}"/>
              </a:ext>
            </a:extLst>
          </p:cNvPr>
          <p:cNvSpPr txBox="1"/>
          <p:nvPr/>
        </p:nvSpPr>
        <p:spPr>
          <a:xfrm>
            <a:off x="2710036" y="980728"/>
            <a:ext cx="654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>
                <a:solidFill>
                  <a:srgbClr val="D0B40A"/>
                </a:solidFill>
              </a:rPr>
              <a:t>Analisi sulle due classi più problematiche: Glass e Paper</a:t>
            </a:r>
            <a:endParaRPr lang="it-IT" dirty="0"/>
          </a:p>
        </p:txBody>
      </p:sp>
      <p:pic>
        <p:nvPicPr>
          <p:cNvPr id="9" name="Immagine 8" descr="Immagine che contiene testo, schermata, libro, Brochure&#10;&#10;Il contenuto generato dall'IA potrebbe non essere corretto.">
            <a:extLst>
              <a:ext uri="{FF2B5EF4-FFF2-40B4-BE49-F238E27FC236}">
                <a16:creationId xmlns:a16="http://schemas.microsoft.com/office/drawing/2014/main" id="{3F95F67E-F3BB-B2EB-EFB9-DBC5B319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62" y="1772815"/>
            <a:ext cx="4934337" cy="3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bottiglia, testo, bibita analcolica, design&#10;&#10;Il contenuto generato dall'IA potrebbe non essere corretto.">
            <a:extLst>
              <a:ext uri="{FF2B5EF4-FFF2-40B4-BE49-F238E27FC236}">
                <a16:creationId xmlns:a16="http://schemas.microsoft.com/office/drawing/2014/main" id="{85BD89D9-A297-278F-FD77-F6B1F571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772815"/>
            <a:ext cx="4732491" cy="3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0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9642-F389-1B58-33F2-3BE371BE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2BEA0-3BC4-5392-DCF7-8F63695D1ECD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Conclusioni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5B43FE-0B18-B279-5E1F-3CB2ADCCD29F}"/>
              </a:ext>
            </a:extLst>
          </p:cNvPr>
          <p:cNvSpPr txBox="1"/>
          <p:nvPr/>
        </p:nvSpPr>
        <p:spPr>
          <a:xfrm>
            <a:off x="1220273" y="1052737"/>
            <a:ext cx="938538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1. Efficacia del Transfer Learning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MobileNetV2 ha raggiunto I'83% di accuratezza con meno di 2.000 immagini. L'approccio 'Head-</a:t>
            </a:r>
            <a:r>
              <a:rPr lang="it-IT" dirty="0" err="1">
                <a:cs typeface="Arial" panose="020B0604020202020204" pitchFamily="34" charset="0"/>
              </a:rPr>
              <a:t>Only</a:t>
            </a:r>
            <a:r>
              <a:rPr lang="it-IT" dirty="0">
                <a:cs typeface="Arial" panose="020B0604020202020204" pitchFamily="34" charset="0"/>
              </a:rPr>
              <a:t>' si è dimostrato superiore al Fine-Tuning, confermando l'alta efficienza delle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per dataset limitati.</a:t>
            </a:r>
          </a:p>
          <a:p>
            <a:pPr marR="5080">
              <a:spcBef>
                <a:spcPts val="600"/>
              </a:spcBef>
            </a:pPr>
            <a:endParaRPr lang="it-IT" b="1" dirty="0">
              <a:solidFill>
                <a:srgbClr val="D0B40A"/>
              </a:solidFill>
              <a:cs typeface="Arial" panose="020B0604020202020204" pitchFamily="34" charset="0"/>
            </a:endParaRPr>
          </a:p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2. Criticità delle Classi Minoritarie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La classe 'Trash' (solo 96 campioni) ha sofferto di una bassa Recall. Inoltre l'ambiguità intrinseca della categoria e Io sbilanciamento dei dati ha ulteriormente complicato la classificazione</a:t>
            </a:r>
          </a:p>
          <a:p>
            <a:pPr marR="5080">
              <a:spcBef>
                <a:spcPts val="600"/>
              </a:spcBef>
            </a:pPr>
            <a:endParaRPr lang="it-IT" b="1" dirty="0">
              <a:solidFill>
                <a:srgbClr val="D0B40A"/>
              </a:solidFill>
              <a:cs typeface="Arial" panose="020B0604020202020204" pitchFamily="34" charset="0"/>
            </a:endParaRPr>
          </a:p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3. Generalizzazione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Il gap di performance sulle immagini esterne (54% vs 83%) evidenzia la necessità di 'Domain Adaptation'. Per un'applicazione industriale robusta, è necessario addestrare il modello su sfondi variegati e considerare sistemi 'Human-in-the-loop’.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Si rende inoltre fondamentale una classificazione chiara alla radice delle classi.</a:t>
            </a:r>
          </a:p>
        </p:txBody>
      </p:sp>
    </p:spTree>
    <p:extLst>
      <p:ext uri="{BB962C8B-B14F-4D97-AF65-F5344CB8AC3E}">
        <p14:creationId xmlns:p14="http://schemas.microsoft.com/office/powerpoint/2010/main" val="12396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6217D-FC18-FD9A-D0D6-2C3072B86B01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611553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Introduzione e Obiettivi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0C8589-62D5-8E9E-6F05-2AB58572A6B8}"/>
              </a:ext>
            </a:extLst>
          </p:cNvPr>
          <p:cNvSpPr txBox="1"/>
          <p:nvPr/>
        </p:nvSpPr>
        <p:spPr>
          <a:xfrm>
            <a:off x="1212691" y="1279496"/>
            <a:ext cx="9355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La crescita esponenziale dei rifiuti rende la segregazione manuale inefficiente, costosa e soggetta a errori. L'automazione tramite Computer Vision è essenziale per il riciclo sostenibile.</a:t>
            </a:r>
          </a:p>
          <a:p>
            <a:pPr marR="5080">
              <a:spcBef>
                <a:spcPts val="1200"/>
              </a:spcBef>
            </a:pPr>
            <a:r>
              <a:rPr lang="it-IT" sz="2200" dirty="0">
                <a:cs typeface="Arial" panose="020B0604020202020204" pitchFamily="34" charset="0"/>
              </a:rPr>
              <a:t>Il compito è di sviluppare un sistema di classificazione per 6 categorie di rifiuti: Cardboard, Glass, Metal. Paper, Plastic, Trash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8093A7-7005-BCD4-AFDE-ECBF39F419FE}"/>
              </a:ext>
            </a:extLst>
          </p:cNvPr>
          <p:cNvSpPr txBox="1"/>
          <p:nvPr/>
        </p:nvSpPr>
        <p:spPr>
          <a:xfrm>
            <a:off x="1232501" y="3639512"/>
            <a:ext cx="93558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b="1" u="sng" dirty="0">
                <a:solidFill>
                  <a:srgbClr val="D0B40A"/>
                </a:solidFill>
                <a:cs typeface="Arial" panose="020B0604020202020204" pitchFamily="34" charset="0"/>
              </a:rPr>
              <a:t>OBIETTIVI: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Gestione dati </a:t>
            </a:r>
            <a:r>
              <a:rPr lang="it-IT" sz="2200" dirty="0">
                <a:cs typeface="Arial" panose="020B0604020202020204" pitchFamily="34" charset="0"/>
              </a:rPr>
              <a:t>tramite struttura database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cs typeface="Arial" panose="020B0604020202020204" pitchFamily="34" charset="0"/>
              </a:rPr>
              <a:t>Analisi </a:t>
            </a:r>
            <a:r>
              <a:rPr lang="it-IT" sz="2200" b="1" dirty="0">
                <a:cs typeface="Arial" panose="020B0604020202020204" pitchFamily="34" charset="0"/>
              </a:rPr>
              <a:t>EDA</a:t>
            </a:r>
            <a:r>
              <a:rPr lang="it-IT" sz="2200" dirty="0">
                <a:cs typeface="Arial" panose="020B0604020202020204" pitchFamily="34" charset="0"/>
              </a:rPr>
              <a:t> per analizzare dataset originale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Confronto</a:t>
            </a:r>
            <a:r>
              <a:rPr lang="it-IT" sz="2200" dirty="0">
                <a:cs typeface="Arial" panose="020B0604020202020204" pitchFamily="34" charset="0"/>
              </a:rPr>
              <a:t> di più </a:t>
            </a:r>
            <a:r>
              <a:rPr lang="it-IT" sz="2200" b="1" dirty="0">
                <a:cs typeface="Arial" panose="020B0604020202020204" pitchFamily="34" charset="0"/>
              </a:rPr>
              <a:t>modelli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cs typeface="Arial" panose="020B0604020202020204" pitchFamily="34" charset="0"/>
              </a:rPr>
              <a:t>Test Reale </a:t>
            </a:r>
            <a:r>
              <a:rPr lang="it-IT" sz="2200" dirty="0">
                <a:cs typeface="Arial" panose="020B0604020202020204" pitchFamily="34" charset="0"/>
              </a:rPr>
              <a:t>utilizzando foto scattate da noi</a:t>
            </a:r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434D-9C52-723B-2F98-EA302859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4">
            <a:extLst>
              <a:ext uri="{FF2B5EF4-FFF2-40B4-BE49-F238E27FC236}">
                <a16:creationId xmlns:a16="http://schemas.microsoft.com/office/drawing/2014/main" id="{2327A33C-F083-C9AF-60BB-202341ECAF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2284" y="2221485"/>
            <a:ext cx="1728192" cy="1606844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0128B8B-6477-14A8-A4EB-1E69BB888A3F}"/>
              </a:ext>
            </a:extLst>
          </p:cNvPr>
          <p:cNvSpPr/>
          <p:nvPr/>
        </p:nvSpPr>
        <p:spPr>
          <a:xfrm>
            <a:off x="5266320" y="3324293"/>
            <a:ext cx="1080120" cy="19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64E662-8E0B-F872-BE37-BE0356F97D27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Struttura SQL e Gestione dei Dati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A4DB6CD6-36AB-BD21-9CFB-95DBD71077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884" y="2126733"/>
            <a:ext cx="2016224" cy="1606844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3B512A2-78B7-601A-FC29-6B0AAC506B33}"/>
              </a:ext>
            </a:extLst>
          </p:cNvPr>
          <p:cNvSpPr/>
          <p:nvPr/>
        </p:nvSpPr>
        <p:spPr>
          <a:xfrm>
            <a:off x="3754152" y="2705089"/>
            <a:ext cx="792088" cy="576064"/>
          </a:xfrm>
          <a:prstGeom prst="rightArrow">
            <a:avLst/>
          </a:prstGeom>
          <a:solidFill>
            <a:srgbClr val="002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526FC5D1-F3BB-6E89-F52C-5765EDE95DD4}"/>
              </a:ext>
            </a:extLst>
          </p:cNvPr>
          <p:cNvSpPr/>
          <p:nvPr/>
        </p:nvSpPr>
        <p:spPr>
          <a:xfrm>
            <a:off x="7066520" y="2736875"/>
            <a:ext cx="792088" cy="576064"/>
          </a:xfrm>
          <a:prstGeom prst="rightArrow">
            <a:avLst/>
          </a:prstGeom>
          <a:solidFill>
            <a:srgbClr val="002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B9DE808-39A6-BF0C-AAC9-66D4BD526B2D}"/>
              </a:ext>
            </a:extLst>
          </p:cNvPr>
          <p:cNvSpPr/>
          <p:nvPr/>
        </p:nvSpPr>
        <p:spPr>
          <a:xfrm>
            <a:off x="8254652" y="2437433"/>
            <a:ext cx="2160240" cy="1296144"/>
          </a:xfrm>
          <a:prstGeom prst="roundRect">
            <a:avLst/>
          </a:prstGeom>
          <a:noFill/>
          <a:ln w="57150">
            <a:solidFill>
              <a:srgbClr val="002D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B8DA3-E44A-0C83-1A1A-D8ED9E5E9AB1}"/>
              </a:ext>
            </a:extLst>
          </p:cNvPr>
          <p:cNvSpPr txBox="1"/>
          <p:nvPr/>
        </p:nvSpPr>
        <p:spPr>
          <a:xfrm>
            <a:off x="1593912" y="293015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2.527 immagini grezze classificate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88D018-61FE-FF98-3B0B-B09353447EBB}"/>
              </a:ext>
            </a:extLst>
          </p:cNvPr>
          <p:cNvSpPr txBox="1"/>
          <p:nvPr/>
        </p:nvSpPr>
        <p:spPr>
          <a:xfrm>
            <a:off x="5266320" y="293015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Salvataggio Metadati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AF911D-60B8-BC9B-0DFF-97E7FD71BC12}"/>
              </a:ext>
            </a:extLst>
          </p:cNvPr>
          <p:cNvSpPr txBox="1"/>
          <p:nvPr/>
        </p:nvSpPr>
        <p:spPr>
          <a:xfrm>
            <a:off x="8794712" y="285127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Training 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1A3616-FB19-47B9-8AB8-123FA581651C}"/>
              </a:ext>
            </a:extLst>
          </p:cNvPr>
          <p:cNvSpPr txBox="1"/>
          <p:nvPr/>
        </p:nvSpPr>
        <p:spPr>
          <a:xfrm>
            <a:off x="1701924" y="160733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Storage Locale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33133C-5DBC-5603-6138-2526CBB941CB}"/>
              </a:ext>
            </a:extLst>
          </p:cNvPr>
          <p:cNvSpPr txBox="1"/>
          <p:nvPr/>
        </p:nvSpPr>
        <p:spPr>
          <a:xfrm>
            <a:off x="5230316" y="161442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PostgreSQL Database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CAA1FC0-8FEA-30F1-9A88-C41A411466F5}"/>
              </a:ext>
            </a:extLst>
          </p:cNvPr>
          <p:cNvSpPr txBox="1"/>
          <p:nvPr/>
        </p:nvSpPr>
        <p:spPr>
          <a:xfrm>
            <a:off x="1337157" y="5408621"/>
            <a:ext cx="968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Le tabelle tracciano i percorsi dei file, le etichette e la suddivisione tra Training (70%), </a:t>
            </a:r>
            <a:r>
              <a:rPr lang="it-IT" sz="2200" dirty="0" err="1">
                <a:cs typeface="Arial" panose="020B0604020202020204" pitchFamily="34" charset="0"/>
              </a:rPr>
              <a:t>Validation</a:t>
            </a:r>
            <a:r>
              <a:rPr lang="it-IT" sz="2200" dirty="0">
                <a:cs typeface="Arial" panose="020B0604020202020204" pitchFamily="34" charset="0"/>
              </a:rPr>
              <a:t> (15%) e Test (15%) per assicurare riproducibilità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7A2C61D-A271-A284-B82C-FD5DEE13B748}"/>
              </a:ext>
            </a:extLst>
          </p:cNvPr>
          <p:cNvSpPr txBox="1"/>
          <p:nvPr/>
        </p:nvSpPr>
        <p:spPr>
          <a:xfrm>
            <a:off x="1238483" y="1080477"/>
            <a:ext cx="9680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200" dirty="0">
                <a:cs typeface="Arial" panose="020B0604020202020204" pitchFamily="34" charset="0"/>
              </a:rPr>
              <a:t>Per garantire efficienza e scalabilità separiamo storage fisico dai metadati</a:t>
            </a:r>
          </a:p>
        </p:txBody>
      </p:sp>
      <p:pic>
        <p:nvPicPr>
          <p:cNvPr id="22" name="Immagine 21" descr="Immagine che contiene testo, schermata, software, Software multimediale">
            <a:extLst>
              <a:ext uri="{FF2B5EF4-FFF2-40B4-BE49-F238E27FC236}">
                <a16:creationId xmlns:a16="http://schemas.microsoft.com/office/drawing/2014/main" id="{D1F0E357-B64F-5B67-F2C1-4A9E7A4C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281" t="47673" r="20461" b="40395"/>
          <a:stretch>
            <a:fillRect/>
          </a:stretch>
        </p:blipFill>
        <p:spPr>
          <a:xfrm>
            <a:off x="1542211" y="4139175"/>
            <a:ext cx="8528337" cy="949923"/>
          </a:xfrm>
          <a:prstGeom prst="rect">
            <a:avLst/>
          </a:prstGeom>
          <a:ln w="19050">
            <a:solidFill>
              <a:srgbClr val="D0B40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A3E417A6-27AE-674D-7DEB-293C81DC68A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806380" y="3828329"/>
            <a:ext cx="0" cy="310846"/>
          </a:xfrm>
          <a:prstGeom prst="straightConnector1">
            <a:avLst/>
          </a:prstGeom>
          <a:ln>
            <a:solidFill>
              <a:srgbClr val="002D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68CA-338F-70A9-30A9-04C2A777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FD098-E578-B2BB-C921-99C8FEB50002}"/>
              </a:ext>
            </a:extLst>
          </p:cNvPr>
          <p:cNvSpPr txBox="1">
            <a:spLocks/>
          </p:cNvSpPr>
          <p:nvPr/>
        </p:nvSpPr>
        <p:spPr>
          <a:xfrm>
            <a:off x="2494012" y="268366"/>
            <a:ext cx="6819366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Exploratory Data Analysis (EDA)</a:t>
            </a:r>
          </a:p>
        </p:txBody>
      </p:sp>
      <p:pic>
        <p:nvPicPr>
          <p:cNvPr id="3" name="Immagine 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8A5221D6-F2F8-674B-94DC-7DA6E390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81" y="1376151"/>
            <a:ext cx="6480720" cy="28962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97845C-D26A-DDBC-509B-C110A569D800}"/>
              </a:ext>
            </a:extLst>
          </p:cNvPr>
          <p:cNvSpPr txBox="1"/>
          <p:nvPr/>
        </p:nvSpPr>
        <p:spPr>
          <a:xfrm>
            <a:off x="1143899" y="5245749"/>
            <a:ext cx="207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Totale di 2.527 immagini divise in 6 classi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16A893-1B22-BD36-D673-A80080D474D7}"/>
              </a:ext>
            </a:extLst>
          </p:cNvPr>
          <p:cNvSpPr txBox="1"/>
          <p:nvPr/>
        </p:nvSpPr>
        <p:spPr>
          <a:xfrm>
            <a:off x="1143899" y="4605644"/>
            <a:ext cx="2070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COMPOSIZIONE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6F70B7-4D98-F57B-96A1-2F505FE69773}"/>
              </a:ext>
            </a:extLst>
          </p:cNvPr>
          <p:cNvSpPr txBox="1"/>
          <p:nvPr/>
        </p:nvSpPr>
        <p:spPr>
          <a:xfrm>
            <a:off x="4249189" y="499952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Esiste una classe sottorappresentata. </a:t>
            </a:r>
            <a:r>
              <a:rPr lang="it-IT" sz="1600" i="1" dirty="0">
                <a:cs typeface="Arial" panose="020B0604020202020204" pitchFamily="34" charset="0"/>
              </a:rPr>
              <a:t>Paper</a:t>
            </a:r>
            <a:r>
              <a:rPr lang="it-IT" sz="1600" dirty="0">
                <a:cs typeface="Arial" panose="020B0604020202020204" pitchFamily="34" charset="0"/>
              </a:rPr>
              <a:t> conta 416 campioni mentre </a:t>
            </a:r>
            <a:r>
              <a:rPr lang="it-IT" sz="1600" i="1" dirty="0">
                <a:cs typeface="Arial" panose="020B0604020202020204" pitchFamily="34" charset="0"/>
              </a:rPr>
              <a:t>Trash</a:t>
            </a:r>
            <a:r>
              <a:rPr lang="it-IT" sz="1600" dirty="0">
                <a:cs typeface="Arial" panose="020B0604020202020204" pitchFamily="34" charset="0"/>
              </a:rPr>
              <a:t> ne ha solo 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08DE72-A3D2-E138-3BBF-E63A1B6B4484}"/>
              </a:ext>
            </a:extLst>
          </p:cNvPr>
          <p:cNvSpPr txBox="1"/>
          <p:nvPr/>
        </p:nvSpPr>
        <p:spPr>
          <a:xfrm>
            <a:off x="4393205" y="460564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SFIDA: BILANCIAMENTO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2CB0C5-36CC-19AB-93CE-981DE8DE3235}"/>
              </a:ext>
            </a:extLst>
          </p:cNvPr>
          <p:cNvSpPr txBox="1"/>
          <p:nvPr/>
        </p:nvSpPr>
        <p:spPr>
          <a:xfrm>
            <a:off x="7771781" y="4996560"/>
            <a:ext cx="2567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dirty="0">
                <a:cs typeface="Arial" panose="020B0604020202020204" pitchFamily="34" charset="0"/>
              </a:rPr>
              <a:t>Buona variabilità inter-classe a parte trash. Sfondo sempre bianco, illuminazione abbastanza omogenee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B0AADE2-C889-7FA6-92C0-C04924DFBD5D}"/>
              </a:ext>
            </a:extLst>
          </p:cNvPr>
          <p:cNvSpPr txBox="1"/>
          <p:nvPr/>
        </p:nvSpPr>
        <p:spPr>
          <a:xfrm>
            <a:off x="8020589" y="4605644"/>
            <a:ext cx="207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ctr">
              <a:spcBef>
                <a:spcPts val="600"/>
              </a:spcBef>
            </a:pPr>
            <a:r>
              <a:rPr lang="it-IT" sz="1600" b="1" dirty="0">
                <a:solidFill>
                  <a:srgbClr val="D0B40A"/>
                </a:solidFill>
                <a:cs typeface="Arial" panose="020B0604020202020204" pitchFamily="34" charset="0"/>
              </a:rPr>
              <a:t>VARIABILITÀ VISIVA</a:t>
            </a:r>
          </a:p>
        </p:txBody>
      </p:sp>
    </p:spTree>
    <p:extLst>
      <p:ext uri="{BB962C8B-B14F-4D97-AF65-F5344CB8AC3E}">
        <p14:creationId xmlns:p14="http://schemas.microsoft.com/office/powerpoint/2010/main" val="42416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8413-1CA2-0AE2-F598-A903255D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6DDFD-CDA7-10E5-CCA1-D09C34A54A69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Pipeline dei Dati e </a:t>
            </a:r>
            <a:r>
              <a:rPr lang="it-IT" b="1" dirty="0" err="1"/>
              <a:t>Preprocessing</a:t>
            </a:r>
            <a:endParaRPr lang="it-IT" b="1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2E0AC28-47D4-27BF-04DF-92343C29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34160"/>
              </p:ext>
            </p:extLst>
          </p:nvPr>
        </p:nvGraphicFramePr>
        <p:xfrm>
          <a:off x="1053852" y="2245189"/>
          <a:ext cx="9649072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0AD7BF-1E36-8B0E-4839-862A8969A715}"/>
              </a:ext>
            </a:extLst>
          </p:cNvPr>
          <p:cNvSpPr txBox="1"/>
          <p:nvPr/>
        </p:nvSpPr>
        <p:spPr>
          <a:xfrm>
            <a:off x="1217755" y="1124744"/>
            <a:ext cx="935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  <a:spcAft>
                <a:spcPts val="600"/>
              </a:spcAft>
            </a:pPr>
            <a:r>
              <a:rPr lang="it-IT" sz="2200" dirty="0">
                <a:cs typeface="Arial" panose="020B0604020202020204" pitchFamily="34" charset="0"/>
              </a:rPr>
              <a:t>La pipeline è progettata per ottimizzare l'uso della memoria.</a:t>
            </a:r>
          </a:p>
          <a:p>
            <a:pPr marR="5080">
              <a:spcBef>
                <a:spcPts val="600"/>
              </a:spcBef>
              <a:spcAft>
                <a:spcPts val="600"/>
              </a:spcAft>
            </a:pPr>
            <a:r>
              <a:rPr lang="it-IT" sz="2200" dirty="0">
                <a:cs typeface="Arial" panose="020B0604020202020204" pitchFamily="34" charset="0"/>
              </a:rPr>
              <a:t>L'</a:t>
            </a:r>
            <a:r>
              <a:rPr lang="it-IT" sz="2200" dirty="0" err="1">
                <a:cs typeface="Arial" panose="020B0604020202020204" pitchFamily="34" charset="0"/>
              </a:rPr>
              <a:t>Augmentation</a:t>
            </a:r>
            <a:r>
              <a:rPr lang="it-IT" sz="2200" dirty="0">
                <a:cs typeface="Arial" panose="020B0604020202020204" pitchFamily="34" charset="0"/>
              </a:rPr>
              <a:t> viene applicata esclusivamente al set di training per introdurre variabilità e combattere l'</a:t>
            </a:r>
            <a:r>
              <a:rPr lang="it-IT" sz="2200" dirty="0" err="1">
                <a:cs typeface="Arial" panose="020B0604020202020204" pitchFamily="34" charset="0"/>
              </a:rPr>
              <a:t>overfitting</a:t>
            </a:r>
            <a:r>
              <a:rPr lang="it-IT" sz="2200" dirty="0">
                <a:cs typeface="Arial" panose="020B0604020202020204" pitchFamily="34" charset="0"/>
              </a:rPr>
              <a:t>, critico dato il numero limitato di campioni.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4BA9ECA-70F0-9295-F86A-69D5D2CC184F}"/>
              </a:ext>
            </a:extLst>
          </p:cNvPr>
          <p:cNvGrpSpPr/>
          <p:nvPr/>
        </p:nvGrpSpPr>
        <p:grpSpPr>
          <a:xfrm>
            <a:off x="1269876" y="4005064"/>
            <a:ext cx="1440160" cy="864096"/>
            <a:chOff x="4240" y="631944"/>
            <a:chExt cx="1853959" cy="1112375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A1AAF40F-5D02-C106-3161-73A27CE641BD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BE530B1-15E2-37AD-9431-CCF5A7914813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b="0" kern="1200" dirty="0"/>
                <a:t>On-the-</a:t>
              </a:r>
              <a:r>
                <a:rPr lang="it-IT" sz="1000" b="0" kern="1200" dirty="0" err="1"/>
                <a:t>fly</a:t>
              </a:r>
              <a:r>
                <a:rPr lang="it-IT" sz="1000" b="0" kern="1200" dirty="0"/>
                <a:t> dal database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39B78E6-8173-B615-C846-C528EA8C4560}"/>
              </a:ext>
            </a:extLst>
          </p:cNvPr>
          <p:cNvGrpSpPr/>
          <p:nvPr/>
        </p:nvGrpSpPr>
        <p:grpSpPr>
          <a:xfrm>
            <a:off x="3862164" y="4005064"/>
            <a:ext cx="1440160" cy="864096"/>
            <a:chOff x="4240" y="631944"/>
            <a:chExt cx="1853959" cy="1112375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7327A7D1-C339-9D0A-6CED-1F9EFFB430CE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9B91811-1692-713E-AC92-A41753BFBC21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b="0" kern="1200" dirty="0"/>
                <a:t>A 192x256 (H,W) pixel per la maggior parte dei modelli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E497DC6-0815-002B-EE51-82E85A84E6FF}"/>
              </a:ext>
            </a:extLst>
          </p:cNvPr>
          <p:cNvGrpSpPr/>
          <p:nvPr/>
        </p:nvGrpSpPr>
        <p:grpSpPr>
          <a:xfrm>
            <a:off x="6459009" y="4005064"/>
            <a:ext cx="1440160" cy="864096"/>
            <a:chOff x="4240" y="631944"/>
            <a:chExt cx="1853959" cy="1112375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54501846-4338-23CF-DB1C-84C43173A229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7C618F5-F57C-E6A4-525C-A5BEDD214FA9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/>
              <a:r>
                <a:rPr lang="it-IT" sz="1000" dirty="0" err="1"/>
                <a:t>Strandardizzazione</a:t>
              </a:r>
              <a:r>
                <a:rPr lang="it-IT" sz="1000" dirty="0"/>
                <a:t> range [0,1] o [0,255] a seconda del modello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69A3327-15E9-8B37-B089-3CD4D767B063}"/>
              </a:ext>
            </a:extLst>
          </p:cNvPr>
          <p:cNvGrpSpPr/>
          <p:nvPr/>
        </p:nvGrpSpPr>
        <p:grpSpPr>
          <a:xfrm>
            <a:off x="9082695" y="3993563"/>
            <a:ext cx="1440160" cy="864096"/>
            <a:chOff x="4240" y="631944"/>
            <a:chExt cx="1853959" cy="111237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426B496-0776-73E7-F22C-A0DBD0F4A619}"/>
                </a:ext>
              </a:extLst>
            </p:cNvPr>
            <p:cNvSpPr/>
            <p:nvPr/>
          </p:nvSpPr>
          <p:spPr>
            <a:xfrm>
              <a:off x="4240" y="631944"/>
              <a:ext cx="1853959" cy="11123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7AF15F07-65BC-35BF-AFF1-3879A8ECF14A}"/>
                </a:ext>
              </a:extLst>
            </p:cNvPr>
            <p:cNvSpPr txBox="1"/>
            <p:nvPr/>
          </p:nvSpPr>
          <p:spPr>
            <a:xfrm>
              <a:off x="36820" y="664524"/>
              <a:ext cx="1788799" cy="104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/>
              <a:r>
                <a:rPr lang="it-IT" sz="1000" dirty="0"/>
                <a:t>Solo Training Set: rotazioni, flip, zoom, luminosità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0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B919A-A4B9-B52B-0D91-C762632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BC90F08-FF44-165C-79A8-82369E6BCAB4}"/>
              </a:ext>
            </a:extLst>
          </p:cNvPr>
          <p:cNvSpPr/>
          <p:nvPr/>
        </p:nvSpPr>
        <p:spPr>
          <a:xfrm>
            <a:off x="4283697" y="1196752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A16BF44-2217-47DB-2BBE-2A6D2FF420BE}"/>
              </a:ext>
            </a:extLst>
          </p:cNvPr>
          <p:cNvSpPr/>
          <p:nvPr/>
        </p:nvSpPr>
        <p:spPr>
          <a:xfrm>
            <a:off x="7513278" y="1203149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A7A59DB-9016-4365-5B29-FB9ECDB51073}"/>
              </a:ext>
            </a:extLst>
          </p:cNvPr>
          <p:cNvSpPr/>
          <p:nvPr/>
        </p:nvSpPr>
        <p:spPr>
          <a:xfrm>
            <a:off x="1053080" y="1196752"/>
            <a:ext cx="3069907" cy="52565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C5D0F2-53B7-56B3-2FE5-59C15032C733}"/>
              </a:ext>
            </a:extLst>
          </p:cNvPr>
          <p:cNvSpPr txBox="1">
            <a:spLocks/>
          </p:cNvSpPr>
          <p:nvPr/>
        </p:nvSpPr>
        <p:spPr>
          <a:xfrm>
            <a:off x="3137494" y="285904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Strategia di Modellazione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8887D4-5486-01CB-A795-8BC1A002020A}"/>
              </a:ext>
            </a:extLst>
          </p:cNvPr>
          <p:cNvSpPr txBox="1"/>
          <p:nvPr/>
        </p:nvSpPr>
        <p:spPr>
          <a:xfrm>
            <a:off x="1203011" y="1425404"/>
            <a:ext cx="330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1. </a:t>
            </a:r>
            <a:r>
              <a:rPr lang="it-IT" sz="2000" b="1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Logistic</a:t>
            </a: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Regression</a:t>
            </a: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 (baseline)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5C552A-136F-5282-303E-45EEB9881ECD}"/>
              </a:ext>
            </a:extLst>
          </p:cNvPr>
          <p:cNvSpPr txBox="1"/>
          <p:nvPr/>
        </p:nvSpPr>
        <p:spPr>
          <a:xfrm>
            <a:off x="1053852" y="2271496"/>
            <a:ext cx="30243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Classificatore lineare semplice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in scala di grigi ridotte (64x48)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Stabilire </a:t>
            </a:r>
            <a:r>
              <a:rPr lang="it-IT" b="1" dirty="0">
                <a:cs typeface="Arial" panose="020B0604020202020204" pitchFamily="34" charset="0"/>
              </a:rPr>
              <a:t>Lower </a:t>
            </a:r>
            <a:r>
              <a:rPr lang="it-IT" b="1" dirty="0" err="1">
                <a:cs typeface="Arial" panose="020B0604020202020204" pitchFamily="34" charset="0"/>
              </a:rPr>
              <a:t>Bound</a:t>
            </a:r>
            <a:endParaRPr lang="it-IT" b="1" dirty="0"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507F13-85DA-7B17-E709-ACFA30F50DBB}"/>
              </a:ext>
            </a:extLst>
          </p:cNvPr>
          <p:cNvSpPr txBox="1"/>
          <p:nvPr/>
        </p:nvSpPr>
        <p:spPr>
          <a:xfrm>
            <a:off x="4522963" y="1425404"/>
            <a:ext cx="330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2. CNN custom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5C5B55-F3B3-2BAE-1753-5AF133E2D9E6}"/>
              </a:ext>
            </a:extLst>
          </p:cNvPr>
          <p:cNvSpPr txBox="1"/>
          <p:nvPr/>
        </p:nvSpPr>
        <p:spPr>
          <a:xfrm>
            <a:off x="4282661" y="2001468"/>
            <a:ext cx="3024335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Architettura Deep Learning</a:t>
            </a:r>
            <a:r>
              <a:rPr lang="it-IT" dirty="0">
                <a:cs typeface="Arial" panose="020B0604020202020204" pitchFamily="34" charset="0"/>
              </a:rPr>
              <a:t> addestrata </a:t>
            </a:r>
            <a:r>
              <a:rPr lang="it-IT" b="1" dirty="0">
                <a:cs typeface="Arial" panose="020B0604020202020204" pitchFamily="34" charset="0"/>
              </a:rPr>
              <a:t>da zero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normalizzate [0,1] dimensioni (256x192)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Struttura: 3 blocchi </a:t>
            </a:r>
            <a:r>
              <a:rPr lang="it-IT" dirty="0" err="1">
                <a:cs typeface="Arial" panose="020B0604020202020204" pitchFamily="34" charset="0"/>
              </a:rPr>
              <a:t>convoluzionali</a:t>
            </a:r>
            <a:r>
              <a:rPr lang="it-IT" dirty="0">
                <a:cs typeface="Arial" panose="020B0604020202020204" pitchFamily="34" charset="0"/>
              </a:rPr>
              <a:t> (32, 62, 128 filtri) con Batch e Max Pooling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Valutare la </a:t>
            </a:r>
            <a:r>
              <a:rPr lang="it-IT" b="1" dirty="0">
                <a:cs typeface="Arial" panose="020B0604020202020204" pitchFamily="34" charset="0"/>
              </a:rPr>
              <a:t>capacità di apprendere feature spaziali senza conoscenze pregresse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5AE94F0-9C91-B9FF-65E4-961B865FD5E3}"/>
              </a:ext>
            </a:extLst>
          </p:cNvPr>
          <p:cNvSpPr txBox="1"/>
          <p:nvPr/>
        </p:nvSpPr>
        <p:spPr>
          <a:xfrm>
            <a:off x="7799115" y="1425404"/>
            <a:ext cx="330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sz="2000" b="1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3. Transfer Learning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6E1A898-2E96-0C45-E395-8F7C5149A308}"/>
              </a:ext>
            </a:extLst>
          </p:cNvPr>
          <p:cNvSpPr txBox="1"/>
          <p:nvPr/>
        </p:nvSpPr>
        <p:spPr>
          <a:xfrm>
            <a:off x="7558813" y="2001468"/>
            <a:ext cx="302433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>
                <a:cs typeface="Arial" panose="020B0604020202020204" pitchFamily="34" charset="0"/>
              </a:rPr>
              <a:t>Architettura MobileNetV2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Input: immagini [0,255] dimensioni (256x192)</a:t>
            </a: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Metodo: Utilizzare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su </a:t>
            </a:r>
            <a:r>
              <a:rPr lang="it-IT" dirty="0" err="1">
                <a:cs typeface="Arial" panose="020B0604020202020204" pitchFamily="34" charset="0"/>
              </a:rPr>
              <a:t>ImageNet</a:t>
            </a:r>
            <a:endParaRPr lang="it-IT" dirty="0">
              <a:cs typeface="Arial" panose="020B0604020202020204" pitchFamily="34" charset="0"/>
            </a:endParaRPr>
          </a:p>
          <a:p>
            <a:pPr marL="342900" marR="508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Arial" panose="020B0604020202020204" pitchFamily="34" charset="0"/>
              </a:rPr>
              <a:t>Scopo: </a:t>
            </a:r>
            <a:r>
              <a:rPr lang="it-IT" b="1" dirty="0">
                <a:cs typeface="Arial" panose="020B0604020202020204" pitchFamily="34" charset="0"/>
              </a:rPr>
              <a:t>Sfruttare conoscenze visive complesse</a:t>
            </a:r>
            <a:r>
              <a:rPr lang="it-IT" dirty="0">
                <a:cs typeface="Arial" panose="020B0604020202020204" pitchFamily="34" charset="0"/>
              </a:rPr>
              <a:t> per compensare il dataset di training limitato</a:t>
            </a:r>
          </a:p>
        </p:txBody>
      </p:sp>
    </p:spTree>
    <p:extLst>
      <p:ext uri="{BB962C8B-B14F-4D97-AF65-F5344CB8AC3E}">
        <p14:creationId xmlns:p14="http://schemas.microsoft.com/office/powerpoint/2010/main" val="23889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BED6-6C53-EE90-A846-616DA149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B07E1-CE8B-FBDD-7D02-77F549409654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Dettaglio Valutazione Transfer Learning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880FA7-30D4-E42D-6CAD-ECCF941041EE}"/>
              </a:ext>
            </a:extLst>
          </p:cNvPr>
          <p:cNvSpPr txBox="1"/>
          <p:nvPr/>
        </p:nvSpPr>
        <p:spPr>
          <a:xfrm>
            <a:off x="1207657" y="3926081"/>
            <a:ext cx="57508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Configurazione Fine-Tuning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Sblocco degli ultimi 20 </a:t>
            </a:r>
            <a:r>
              <a:rPr lang="it-IT" dirty="0" err="1">
                <a:cs typeface="Arial" panose="020B0604020202020204" pitchFamily="34" charset="0"/>
              </a:rPr>
              <a:t>layer</a:t>
            </a:r>
            <a:r>
              <a:rPr lang="it-IT" dirty="0">
                <a:cs typeface="Arial" panose="020B0604020202020204" pitchFamily="34" charset="0"/>
              </a:rPr>
              <a:t> del modello per il training end-to-end.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Risultato: Performance inferiore con leggero aumento dell’</a:t>
            </a:r>
            <a:r>
              <a:rPr lang="it-IT" dirty="0" err="1">
                <a:cs typeface="Arial" panose="020B0604020202020204" pitchFamily="34" charset="0"/>
              </a:rPr>
              <a:t>overfitting</a:t>
            </a:r>
            <a:r>
              <a:rPr lang="it-IT" dirty="0">
                <a:cs typeface="Arial" panose="020B0604020202020204" pitchFamily="34" charset="0"/>
              </a:rPr>
              <a:t> a causa delle dimensioni ridotte del dataset di training (1.768 immagini).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AB5599-C25A-87F2-814F-6E5A920FEE38}"/>
              </a:ext>
            </a:extLst>
          </p:cNvPr>
          <p:cNvSpPr txBox="1"/>
          <p:nvPr/>
        </p:nvSpPr>
        <p:spPr>
          <a:xfrm>
            <a:off x="1232501" y="1477808"/>
            <a:ext cx="56539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Configurazione Head-</a:t>
            </a:r>
            <a:r>
              <a:rPr lang="it-IT" b="1" dirty="0" err="1">
                <a:solidFill>
                  <a:srgbClr val="D0B40A"/>
                </a:solidFill>
                <a:cs typeface="Arial" panose="020B0604020202020204" pitchFamily="34" charset="0"/>
              </a:rPr>
              <a:t>Only</a:t>
            </a: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 (Best Performer)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Feature </a:t>
            </a:r>
            <a:r>
              <a:rPr lang="it-IT" dirty="0" err="1">
                <a:cs typeface="Arial" panose="020B0604020202020204" pitchFamily="34" charset="0"/>
              </a:rPr>
              <a:t>extractor</a:t>
            </a:r>
            <a:r>
              <a:rPr lang="it-IT" dirty="0">
                <a:cs typeface="Arial" panose="020B0604020202020204" pitchFamily="34" charset="0"/>
              </a:rPr>
              <a:t> MobileNetV2 </a:t>
            </a:r>
            <a:r>
              <a:rPr lang="it-IT" dirty="0" err="1">
                <a:cs typeface="Arial" panose="020B0604020202020204" pitchFamily="34" charset="0"/>
              </a:rPr>
              <a:t>frozen</a:t>
            </a:r>
            <a:r>
              <a:rPr lang="it-IT" dirty="0">
                <a:cs typeface="Arial" panose="020B0604020202020204" pitchFamily="34" charset="0"/>
              </a:rPr>
              <a:t>. 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Il training limitato alla sola testa di classificazione (Global Average Pooling + Dense Layer).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Risultato: Ottima generalizzazione, evita l'</a:t>
            </a:r>
            <a:r>
              <a:rPr lang="it-IT" dirty="0" err="1">
                <a:cs typeface="Arial" panose="020B0604020202020204" pitchFamily="34" charset="0"/>
              </a:rPr>
              <a:t>overfitting</a:t>
            </a:r>
            <a:r>
              <a:rPr lang="it-IT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Immagine 8" descr="Immagine che contiene Diagramma, linea, diagramma, schermata">
            <a:extLst>
              <a:ext uri="{FF2B5EF4-FFF2-40B4-BE49-F238E27FC236}">
                <a16:creationId xmlns:a16="http://schemas.microsoft.com/office/drawing/2014/main" id="{A03B9415-0C29-5661-F227-6B5EC430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7" t="1344" r="49836" b="1735"/>
          <a:stretch>
            <a:fillRect/>
          </a:stretch>
        </p:blipFill>
        <p:spPr>
          <a:xfrm>
            <a:off x="7246540" y="1054531"/>
            <a:ext cx="3299840" cy="2554714"/>
          </a:xfrm>
          <a:prstGeom prst="rect">
            <a:avLst/>
          </a:prstGeom>
        </p:spPr>
      </p:pic>
      <p:pic>
        <p:nvPicPr>
          <p:cNvPr id="11" name="Immagine 10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BE78F1F1-946C-B722-15BA-2E415DDD2F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" t="1539" r="50000" b="1539"/>
          <a:stretch>
            <a:fillRect/>
          </a:stretch>
        </p:blipFill>
        <p:spPr>
          <a:xfrm>
            <a:off x="7232354" y="3717032"/>
            <a:ext cx="3314026" cy="25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5C962-D990-4805-30DD-7AD40D81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188BC-C8B7-5DEF-416F-7634BDE5CD3E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Confronto Performance dei Modelli</a:t>
            </a:r>
          </a:p>
        </p:txBody>
      </p:sp>
      <p:pic>
        <p:nvPicPr>
          <p:cNvPr id="3" name="Immagine 2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8879F4A3-74A1-EE56-B055-D51729EC5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42" y="3717032"/>
            <a:ext cx="3365753" cy="2694841"/>
          </a:xfrm>
          <a:prstGeom prst="rect">
            <a:avLst/>
          </a:prstGeom>
        </p:spPr>
      </p:pic>
      <p:pic>
        <p:nvPicPr>
          <p:cNvPr id="5" name="Immagine 4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7F152B3F-A152-925A-F4D9-4FC0DE57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042" y="908720"/>
            <a:ext cx="3328356" cy="2664491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00E2D9A-7C28-E9CE-BE42-7AB742D56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29183"/>
              </p:ext>
            </p:extLst>
          </p:nvPr>
        </p:nvGraphicFramePr>
        <p:xfrm>
          <a:off x="1269876" y="1412776"/>
          <a:ext cx="5118744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6248">
                  <a:extLst>
                    <a:ext uri="{9D8B030D-6E8A-4147-A177-3AD203B41FA5}">
                      <a16:colId xmlns:a16="http://schemas.microsoft.com/office/drawing/2014/main" val="1353450034"/>
                    </a:ext>
                  </a:extLst>
                </a:gridCol>
                <a:gridCol w="1706248">
                  <a:extLst>
                    <a:ext uri="{9D8B030D-6E8A-4147-A177-3AD203B41FA5}">
                      <a16:colId xmlns:a16="http://schemas.microsoft.com/office/drawing/2014/main" val="620589259"/>
                    </a:ext>
                  </a:extLst>
                </a:gridCol>
                <a:gridCol w="1706248">
                  <a:extLst>
                    <a:ext uri="{9D8B030D-6E8A-4147-A177-3AD203B41FA5}">
                      <a16:colId xmlns:a16="http://schemas.microsoft.com/office/drawing/2014/main" val="172272818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MODELLO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ACCURATEZZA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164250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Logistic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Regression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35.00 %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Proof</a:t>
                      </a:r>
                      <a:r>
                        <a:rPr lang="it-IT" dirty="0"/>
                        <a:t> of Concept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195758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CNN Custom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69.21%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Overfitting</a:t>
                      </a:r>
                      <a:r>
                        <a:rPr lang="it-IT" dirty="0"/>
                        <a:t> significativo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557475"/>
                  </a:ext>
                </a:extLst>
              </a:tr>
              <a:tr h="578044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Trnsfer</a:t>
                      </a:r>
                      <a:r>
                        <a:rPr lang="it-IT" dirty="0"/>
                        <a:t> Learning (Head-</a:t>
                      </a:r>
                      <a:r>
                        <a:rPr lang="it-IT" dirty="0" err="1"/>
                        <a:t>Only</a:t>
                      </a:r>
                      <a:r>
                        <a:rPr lang="it-IT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83.42 %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Modello ottimale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68692"/>
                  </a:ext>
                </a:extLst>
              </a:tr>
            </a:tbl>
          </a:graphicData>
        </a:graphic>
      </p:graphicFrame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20A31B62-A74D-3BA3-9661-A82689687C6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94412" y="2240966"/>
            <a:ext cx="1165630" cy="7969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49350B4-ED64-07F6-7418-4DEBC535AE6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950396" y="3820061"/>
            <a:ext cx="1309646" cy="12443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CD0FC95-9201-870C-331D-D466776E61E5}"/>
              </a:ext>
            </a:extLst>
          </p:cNvPr>
          <p:cNvSpPr txBox="1"/>
          <p:nvPr/>
        </p:nvSpPr>
        <p:spPr>
          <a:xfrm>
            <a:off x="1269876" y="4602787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L'utilizzo di feature </a:t>
            </a:r>
            <a:r>
              <a:rPr lang="it-IT" dirty="0" err="1">
                <a:cs typeface="Arial" panose="020B0604020202020204" pitchFamily="34" charset="0"/>
              </a:rPr>
              <a:t>pre</a:t>
            </a:r>
            <a:r>
              <a:rPr lang="it-IT" dirty="0">
                <a:cs typeface="Arial" panose="020B0604020202020204" pitchFamily="34" charset="0"/>
              </a:rPr>
              <a:t>-addestrate (MobileNetV2) ha garantito un salto qualitativo nelle performance.</a:t>
            </a:r>
          </a:p>
        </p:txBody>
      </p:sp>
    </p:spTree>
    <p:extLst>
      <p:ext uri="{BB962C8B-B14F-4D97-AF65-F5344CB8AC3E}">
        <p14:creationId xmlns:p14="http://schemas.microsoft.com/office/powerpoint/2010/main" val="89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EC6C-466A-8E87-421F-1B7CC132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17C38-9CA0-9176-781B-7099C5A4175C}"/>
              </a:ext>
            </a:extLst>
          </p:cNvPr>
          <p:cNvSpPr txBox="1">
            <a:spLocks/>
          </p:cNvSpPr>
          <p:nvPr/>
        </p:nvSpPr>
        <p:spPr>
          <a:xfrm>
            <a:off x="1203011" y="332657"/>
            <a:ext cx="9385387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Test su Immagini Esterne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CBCAEDC-EAFA-DC0F-B7A3-FB3FD81DB9AD}"/>
              </a:ext>
            </a:extLst>
          </p:cNvPr>
          <p:cNvSpPr txBox="1"/>
          <p:nvPr/>
        </p:nvSpPr>
        <p:spPr>
          <a:xfrm>
            <a:off x="1203011" y="1196752"/>
            <a:ext cx="46085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Setup Sperimentale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62 fotografie scattate dal team in ambienti reali.</a:t>
            </a:r>
          </a:p>
        </p:txBody>
      </p:sp>
      <p:pic>
        <p:nvPicPr>
          <p:cNvPr id="35" name="Immagine 34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4A70301-73F7-C1F9-B636-91245B408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258770"/>
            <a:ext cx="4149984" cy="314265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59CF684-77CA-55F0-3A44-AB1C229DBDC4}"/>
              </a:ext>
            </a:extLst>
          </p:cNvPr>
          <p:cNvSpPr txBox="1"/>
          <p:nvPr/>
        </p:nvSpPr>
        <p:spPr>
          <a:xfrm>
            <a:off x="1203011" y="2341041"/>
            <a:ext cx="610035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>
              <a:spcBef>
                <a:spcPts val="600"/>
              </a:spcBef>
            </a:pPr>
            <a:r>
              <a:rPr lang="it-IT" b="1" dirty="0">
                <a:solidFill>
                  <a:srgbClr val="D0B40A"/>
                </a:solidFill>
                <a:cs typeface="Arial" panose="020B0604020202020204" pitchFamily="34" charset="0"/>
              </a:rPr>
              <a:t>Risultato</a:t>
            </a:r>
          </a:p>
          <a:p>
            <a:pPr marR="5080">
              <a:spcBef>
                <a:spcPts val="600"/>
              </a:spcBef>
            </a:pPr>
            <a:r>
              <a:rPr lang="it-IT" dirty="0">
                <a:cs typeface="Arial" panose="020B0604020202020204" pitchFamily="34" charset="0"/>
              </a:rPr>
              <a:t>Accuratezza: 54.84%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D12D966-60EF-94A0-A7A2-ED288E18F738}"/>
              </a:ext>
            </a:extLst>
          </p:cNvPr>
          <p:cNvSpPr txBox="1"/>
          <p:nvPr/>
        </p:nvSpPr>
        <p:spPr>
          <a:xfrm>
            <a:off x="1203011" y="3279297"/>
            <a:ext cx="546746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b="1" dirty="0">
                <a:solidFill>
                  <a:srgbClr val="D0B40A"/>
                </a:solidFill>
              </a:rPr>
              <a:t>Analisi del Domain Shift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Sensibilità allo Sfondo: Il modello ha fallito su sfondi non neutri.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Errore Specifico: Le foto su tavoli di legno marrone sono state classificate sistematicamente come 'Cardboard' (Cartone), confondendo il background con l'oggetto.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Illuminazione: Performance degradate con </a:t>
            </a:r>
            <a:r>
              <a:rPr lang="it-IT" dirty="0" err="1"/>
              <a:t>Iuce</a:t>
            </a:r>
            <a:r>
              <a:rPr lang="it-IT" dirty="0"/>
              <a:t> non standard.</a:t>
            </a:r>
          </a:p>
        </p:txBody>
      </p:sp>
    </p:spTree>
    <p:extLst>
      <p:ext uri="{BB962C8B-B14F-4D97-AF65-F5344CB8AC3E}">
        <p14:creationId xmlns:p14="http://schemas.microsoft.com/office/powerpoint/2010/main" val="17588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99</TotalTime>
  <Words>755</Words>
  <Application>Microsoft Office PowerPoint</Application>
  <PresentationFormat>Personalizzato</PresentationFormat>
  <Paragraphs>108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Arial</vt:lpstr>
      <vt:lpstr>Euphemia</vt:lpstr>
      <vt:lpstr>Matematica 16x9</vt:lpstr>
      <vt:lpstr>Garbage Classification Using Machine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LODESANI</dc:creator>
  <cp:lastModifiedBy>SIMONE LODESANI</cp:lastModifiedBy>
  <cp:revision>3</cp:revision>
  <dcterms:created xsi:type="dcterms:W3CDTF">2026-02-09T08:34:52Z</dcterms:created>
  <dcterms:modified xsi:type="dcterms:W3CDTF">2026-02-09T10:14:54Z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